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8" r:id="rId3"/>
    <p:sldId id="260" r:id="rId4"/>
    <p:sldId id="309" r:id="rId5"/>
    <p:sldId id="313" r:id="rId6"/>
    <p:sldId id="310" r:id="rId7"/>
    <p:sldId id="306" r:id="rId8"/>
    <p:sldId id="314" r:id="rId9"/>
    <p:sldId id="311" r:id="rId10"/>
    <p:sldId id="261" r:id="rId11"/>
    <p:sldId id="315" r:id="rId12"/>
    <p:sldId id="312" r:id="rId13"/>
    <p:sldId id="316" r:id="rId14"/>
    <p:sldId id="325" r:id="rId15"/>
    <p:sldId id="317" r:id="rId16"/>
    <p:sldId id="326" r:id="rId17"/>
    <p:sldId id="318" r:id="rId18"/>
    <p:sldId id="319" r:id="rId19"/>
    <p:sldId id="320" r:id="rId20"/>
    <p:sldId id="321" r:id="rId21"/>
    <p:sldId id="323" r:id="rId22"/>
    <p:sldId id="322" r:id="rId23"/>
    <p:sldId id="307" r:id="rId24"/>
  </p:sldIdLst>
  <p:sldSz cx="9144000" cy="5143500" type="screen16x9"/>
  <p:notesSz cx="6858000" cy="9144000"/>
  <p:embeddedFontLst>
    <p:embeddedFont>
      <p:font typeface="Josefin Sans" panose="02020500000000000000" charset="0"/>
      <p:regular r:id="rId26"/>
      <p:bold r:id="rId27"/>
      <p:italic r:id="rId28"/>
      <p:boldItalic r:id="rId29"/>
    </p:embeddedFont>
    <p:embeddedFont>
      <p:font typeface="Open Sans" panose="02020500000000000000" charset="0"/>
      <p:regular r:id="rId30"/>
      <p:bold r:id="rId31"/>
      <p:italic r:id="rId32"/>
      <p:boldItalic r:id="rId33"/>
    </p:embeddedFont>
    <p:embeddedFont>
      <p:font typeface="微軟正黑體" panose="020B0604030504040204" pitchFamily="34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775"/>
    <a:srgbClr val="958A6C"/>
    <a:srgbClr val="978A68"/>
    <a:srgbClr val="FAE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A075E5-8881-4D5F-B604-8A758D469A78}">
  <a:tblStyle styleId="{69A075E5-8881-4D5F-B604-8A758D469A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2" autoAdjust="0"/>
  </p:normalViewPr>
  <p:slideViewPr>
    <p:cSldViewPr snapToGrid="0">
      <p:cViewPr varScale="1">
        <p:scale>
          <a:sx n="140" d="100"/>
          <a:sy n="140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224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44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57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68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7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0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761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73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5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25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36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975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b347e33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b347e33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83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1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8d1ca927_3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8d1ca927_3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05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6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42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8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8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6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The Implement of Cartoon GAN</a:t>
            </a:r>
            <a:endParaRPr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600" y="3571050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111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　劉子弘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/>
          <p:nvPr/>
        </p:nvSpPr>
        <p:spPr>
          <a:xfrm>
            <a:off x="6374885" y="1428130"/>
            <a:ext cx="731030" cy="7310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>
            <a:off x="5302642" y="2164404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zh-TW"/>
              <a:t>Content loss</a:t>
            </a:r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3"/>
          </p:nvPr>
        </p:nvSpPr>
        <p:spPr>
          <a:xfrm>
            <a:off x="1166876" y="211485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zh-TW"/>
              <a:t>Adversarial loss</a:t>
            </a:r>
          </a:p>
        </p:txBody>
      </p:sp>
      <p:sp>
        <p:nvSpPr>
          <p:cNvPr id="510" name="Google Shape;510;p35"/>
          <p:cNvSpPr/>
          <p:nvPr/>
        </p:nvSpPr>
        <p:spPr>
          <a:xfrm>
            <a:off x="2189574" y="1337207"/>
            <a:ext cx="744958" cy="7449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35"/>
          <p:cNvGrpSpPr/>
          <p:nvPr/>
        </p:nvGrpSpPr>
        <p:grpSpPr>
          <a:xfrm>
            <a:off x="6524403" y="1680300"/>
            <a:ext cx="432006" cy="226732"/>
            <a:chOff x="2084325" y="363300"/>
            <a:chExt cx="484150" cy="254100"/>
          </a:xfrm>
        </p:grpSpPr>
        <p:sp>
          <p:nvSpPr>
            <p:cNvPr id="512" name="Google Shape;512;p3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" name="Google Shape;514;p35"/>
          <p:cNvGrpSpPr/>
          <p:nvPr/>
        </p:nvGrpSpPr>
        <p:grpSpPr>
          <a:xfrm>
            <a:off x="2373255" y="1521620"/>
            <a:ext cx="377542" cy="376098"/>
            <a:chOff x="2085450" y="842250"/>
            <a:chExt cx="483700" cy="481850"/>
          </a:xfrm>
        </p:grpSpPr>
        <p:sp>
          <p:nvSpPr>
            <p:cNvPr id="515" name="Google Shape;515;p3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Google Shape;865;p51">
            <a:extLst>
              <a:ext uri="{FF2B5EF4-FFF2-40B4-BE49-F238E27FC236}">
                <a16:creationId xmlns:a16="http://schemas.microsoft.com/office/drawing/2014/main" id="{00FEF434-DA51-40FE-8881-34EF3738CF21}"/>
              </a:ext>
            </a:extLst>
          </p:cNvPr>
          <p:cNvSpPr txBox="1">
            <a:spLocks/>
          </p:cNvSpPr>
          <p:nvPr/>
        </p:nvSpPr>
        <p:spPr>
          <a:xfrm>
            <a:off x="2904922" y="288104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/>
              <a:t>Loss Funtions</a:t>
            </a:r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163921-119C-4739-9B4B-6D989957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8" y="2521404"/>
            <a:ext cx="3373250" cy="8220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CAD629-BAE3-4289-B123-4B85E45D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88" y="3356328"/>
            <a:ext cx="3452355" cy="17586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1BFBFE7-E46A-4337-B91E-739A8BA8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894" y="2664060"/>
            <a:ext cx="2926548" cy="4448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4FBC4D-2695-42ED-9C98-5AD87B356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608" y="3300317"/>
            <a:ext cx="1611801" cy="16118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F2DE7D-2DB7-47BE-A93C-AAA101E6C279}"/>
              </a:ext>
            </a:extLst>
          </p:cNvPr>
          <p:cNvSpPr/>
          <p:nvPr/>
        </p:nvSpPr>
        <p:spPr>
          <a:xfrm>
            <a:off x="7231380" y="3356328"/>
            <a:ext cx="1524000" cy="1555790"/>
          </a:xfrm>
          <a:prstGeom prst="rect">
            <a:avLst/>
          </a:prstGeom>
          <a:solidFill>
            <a:srgbClr val="FAE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ED650EE-C90C-4F01-8910-08A2939B8C64}"/>
              </a:ext>
            </a:extLst>
          </p:cNvPr>
          <p:cNvSpPr/>
          <p:nvPr/>
        </p:nvSpPr>
        <p:spPr>
          <a:xfrm flipV="1">
            <a:off x="7216478" y="3356328"/>
            <a:ext cx="1538901" cy="1147092"/>
          </a:xfrm>
          <a:prstGeom prst="triangle">
            <a:avLst>
              <a:gd name="adj" fmla="val 100000"/>
            </a:avLst>
          </a:prstGeom>
          <a:solidFill>
            <a:srgbClr val="A49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65;p51">
            <a:extLst>
              <a:ext uri="{FF2B5EF4-FFF2-40B4-BE49-F238E27FC236}">
                <a16:creationId xmlns:a16="http://schemas.microsoft.com/office/drawing/2014/main" id="{00FEF434-DA51-40FE-8881-34EF3738CF21}"/>
              </a:ext>
            </a:extLst>
          </p:cNvPr>
          <p:cNvSpPr txBox="1">
            <a:spLocks/>
          </p:cNvSpPr>
          <p:nvPr/>
        </p:nvSpPr>
        <p:spPr>
          <a:xfrm>
            <a:off x="2904922" y="63395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zh-TW"/>
              <a:t>Initialization phase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D107A6-9CCE-44FB-84C0-346D2636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11" y="1595274"/>
            <a:ext cx="4458322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5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590550" y="2261338"/>
            <a:ext cx="855344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/>
              <a:t>Training &amp; Results</a:t>
            </a:r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20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7ECED95-56F2-4BE8-A250-74B5C5A7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34" y="1114578"/>
            <a:ext cx="3981737" cy="3701262"/>
          </a:xfrm>
          <a:prstGeom prst="rect">
            <a:avLst/>
          </a:prstGeom>
        </p:spPr>
      </p:pic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1120033" y="44345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Data set</a:t>
            </a:r>
          </a:p>
        </p:txBody>
      </p:sp>
      <p:sp>
        <p:nvSpPr>
          <p:cNvPr id="8" name="Google Shape;869;p51">
            <a:extLst>
              <a:ext uri="{FF2B5EF4-FFF2-40B4-BE49-F238E27FC236}">
                <a16:creationId xmlns:a16="http://schemas.microsoft.com/office/drawing/2014/main" id="{CF5637B6-69EC-445A-9261-31908946ECA5}"/>
              </a:ext>
            </a:extLst>
          </p:cNvPr>
          <p:cNvSpPr txBox="1">
            <a:spLocks/>
          </p:cNvSpPr>
          <p:nvPr/>
        </p:nvSpPr>
        <p:spPr>
          <a:xfrm>
            <a:off x="5820957" y="2571750"/>
            <a:ext cx="23816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8 movies</a:t>
            </a:r>
          </a:p>
          <a:p>
            <a:pPr algn="l"/>
            <a:r>
              <a:rPr lang="en-US"/>
              <a:t>50 pictures per movie</a:t>
            </a:r>
          </a:p>
        </p:txBody>
      </p:sp>
    </p:spTree>
    <p:extLst>
      <p:ext uri="{BB962C8B-B14F-4D97-AF65-F5344CB8AC3E}">
        <p14:creationId xmlns:p14="http://schemas.microsoft.com/office/powerpoint/2010/main" val="359143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1120032" y="443455"/>
            <a:ext cx="5242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Data set-edge smoothed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CBAE63-2900-4D7E-9801-D4DF5469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814286"/>
            <a:ext cx="4107543" cy="22206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4126BF-83E1-4E60-B366-1D26BE52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" y="1814286"/>
            <a:ext cx="4107543" cy="22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1120033" y="44345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Data set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1CC6DE-0CF4-4210-9D96-2D8BB77D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330816"/>
            <a:ext cx="6065520" cy="3059131"/>
          </a:xfrm>
          <a:prstGeom prst="rect">
            <a:avLst/>
          </a:prstGeom>
        </p:spPr>
      </p:pic>
      <p:sp>
        <p:nvSpPr>
          <p:cNvPr id="5" name="Google Shape;869;p51">
            <a:extLst>
              <a:ext uri="{FF2B5EF4-FFF2-40B4-BE49-F238E27FC236}">
                <a16:creationId xmlns:a16="http://schemas.microsoft.com/office/drawing/2014/main" id="{38FC67AD-10FC-417A-99A7-816033D7A10B}"/>
              </a:ext>
            </a:extLst>
          </p:cNvPr>
          <p:cNvSpPr txBox="1">
            <a:spLocks/>
          </p:cNvSpPr>
          <p:nvPr/>
        </p:nvSpPr>
        <p:spPr>
          <a:xfrm>
            <a:off x="1720849" y="4389947"/>
            <a:ext cx="57512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145 trainig ,8 testing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0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1120033" y="44345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Training</a:t>
            </a:r>
          </a:p>
        </p:txBody>
      </p:sp>
      <p:sp>
        <p:nvSpPr>
          <p:cNvPr id="5" name="Google Shape;869;p51">
            <a:extLst>
              <a:ext uri="{FF2B5EF4-FFF2-40B4-BE49-F238E27FC236}">
                <a16:creationId xmlns:a16="http://schemas.microsoft.com/office/drawing/2014/main" id="{067671B5-610F-4055-8FB9-3DDB793741DD}"/>
              </a:ext>
            </a:extLst>
          </p:cNvPr>
          <p:cNvSpPr txBox="1">
            <a:spLocks/>
          </p:cNvSpPr>
          <p:nvPr/>
        </p:nvSpPr>
        <p:spPr>
          <a:xfrm>
            <a:off x="1631949" y="1272097"/>
            <a:ext cx="5751203" cy="208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800"/>
              <a:t>GTX1050ti,16GB ram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sz="180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800"/>
              <a:t>Tensorflow 2,Keras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sz="180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800"/>
              <a:t>100 epochs ,90s per epoch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sz="180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800"/>
              <a:t>Batch sizes 32 -&gt; 16 -&gt; 8 -&gt; 4 -&gt; 2 -&gt; 1… work!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sz="1800"/>
          </a:p>
          <a:p>
            <a:pPr algn="l"/>
            <a:endParaRPr lang="en-US" sz="1800"/>
          </a:p>
        </p:txBody>
      </p:sp>
      <p:sp>
        <p:nvSpPr>
          <p:cNvPr id="6" name="Google Shape;865;p51">
            <a:extLst>
              <a:ext uri="{FF2B5EF4-FFF2-40B4-BE49-F238E27FC236}">
                <a16:creationId xmlns:a16="http://schemas.microsoft.com/office/drawing/2014/main" id="{AE1580FF-8C07-419F-BA1D-9BABE8F09DFD}"/>
              </a:ext>
            </a:extLst>
          </p:cNvPr>
          <p:cNvSpPr txBox="1">
            <a:spLocks/>
          </p:cNvSpPr>
          <p:nvPr/>
        </p:nvSpPr>
        <p:spPr>
          <a:xfrm>
            <a:off x="1706252" y="3700850"/>
            <a:ext cx="56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Open source exported model</a:t>
            </a:r>
            <a:r>
              <a:rPr lang="zh-TW" altLang="en-US"/>
              <a:t>！</a:t>
            </a:r>
            <a:endParaRPr lang="en-US" altLang="zh-TW"/>
          </a:p>
        </p:txBody>
      </p:sp>
      <p:pic>
        <p:nvPicPr>
          <p:cNvPr id="2" name="gan-val-generated-images-at-epoch-1-step-145_n6fH7swU">
            <a:hlinkClick r:id="" action="ppaction://media"/>
            <a:extLst>
              <a:ext uri="{FF2B5EF4-FFF2-40B4-BE49-F238E27FC236}">
                <a16:creationId xmlns:a16="http://schemas.microsoft.com/office/drawing/2014/main" id="{AE35B295-4B80-45F5-831D-B5B1FACD8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8337" y="1016155"/>
            <a:ext cx="6184815" cy="34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1120033" y="44345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Training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70662C-1AB8-45EE-905B-1574F321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71" y="1249650"/>
            <a:ext cx="6484257" cy="30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9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5600593" y="545062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Results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ACF6DD-9397-4512-B59E-CBD14848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2732537"/>
            <a:ext cx="3014433" cy="2260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EDDFA0-CC85-471D-BDB6-521C0EF3B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3" y="406891"/>
            <a:ext cx="2658327" cy="1993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766F25-8B03-4568-BFF7-72358B917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347" y="2732537"/>
            <a:ext cx="3014433" cy="2260825"/>
          </a:xfrm>
          <a:prstGeom prst="rect">
            <a:avLst/>
          </a:prstGeom>
        </p:spPr>
      </p:pic>
      <p:sp>
        <p:nvSpPr>
          <p:cNvPr id="10" name="Google Shape;869;p51">
            <a:extLst>
              <a:ext uri="{FF2B5EF4-FFF2-40B4-BE49-F238E27FC236}">
                <a16:creationId xmlns:a16="http://schemas.microsoft.com/office/drawing/2014/main" id="{6D2017A8-DBAC-4E45-B932-993DD9816BC8}"/>
              </a:ext>
            </a:extLst>
          </p:cNvPr>
          <p:cNvSpPr txBox="1">
            <a:spLocks/>
          </p:cNvSpPr>
          <p:nvPr/>
        </p:nvSpPr>
        <p:spPr>
          <a:xfrm>
            <a:off x="784861" y="74990"/>
            <a:ext cx="1028699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Original</a:t>
            </a:r>
            <a:endParaRPr lang="en-US"/>
          </a:p>
        </p:txBody>
      </p:sp>
      <p:sp>
        <p:nvSpPr>
          <p:cNvPr id="12" name="Google Shape;869;p51">
            <a:extLst>
              <a:ext uri="{FF2B5EF4-FFF2-40B4-BE49-F238E27FC236}">
                <a16:creationId xmlns:a16="http://schemas.microsoft.com/office/drawing/2014/main" id="{AC633106-DEEE-42BE-ACE1-DA61FA256A00}"/>
              </a:ext>
            </a:extLst>
          </p:cNvPr>
          <p:cNvSpPr txBox="1">
            <a:spLocks/>
          </p:cNvSpPr>
          <p:nvPr/>
        </p:nvSpPr>
        <p:spPr>
          <a:xfrm>
            <a:off x="1187997" y="2400636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宮崎駿 </a:t>
            </a:r>
            <a:r>
              <a:rPr lang="en-US" altLang="zh-TW"/>
              <a:t>ver.</a:t>
            </a:r>
            <a:endParaRPr lang="en-US"/>
          </a:p>
        </p:txBody>
      </p:sp>
      <p:sp>
        <p:nvSpPr>
          <p:cNvPr id="13" name="Google Shape;869;p51">
            <a:extLst>
              <a:ext uri="{FF2B5EF4-FFF2-40B4-BE49-F238E27FC236}">
                <a16:creationId xmlns:a16="http://schemas.microsoft.com/office/drawing/2014/main" id="{FF81DB7E-E7C6-4CD9-8ADB-55F88846A941}"/>
              </a:ext>
            </a:extLst>
          </p:cNvPr>
          <p:cNvSpPr txBox="1">
            <a:spLocks/>
          </p:cNvSpPr>
          <p:nvPr/>
        </p:nvSpPr>
        <p:spPr>
          <a:xfrm>
            <a:off x="4644390" y="2400635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新海誠 </a:t>
            </a:r>
            <a:r>
              <a:rPr lang="en-US" altLang="zh-TW"/>
              <a:t>ver.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5600593" y="545062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Results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ACF6DD-9397-4512-B59E-CBD14848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2732537"/>
            <a:ext cx="3014433" cy="2260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EDDFA0-CC85-471D-BDB6-521C0EF3B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3" y="406891"/>
            <a:ext cx="2658327" cy="1993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766F25-8B03-4568-BFF7-72358B917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347" y="2732537"/>
            <a:ext cx="3014433" cy="2260825"/>
          </a:xfrm>
          <a:prstGeom prst="rect">
            <a:avLst/>
          </a:prstGeom>
        </p:spPr>
      </p:pic>
      <p:sp>
        <p:nvSpPr>
          <p:cNvPr id="10" name="Google Shape;869;p51">
            <a:extLst>
              <a:ext uri="{FF2B5EF4-FFF2-40B4-BE49-F238E27FC236}">
                <a16:creationId xmlns:a16="http://schemas.microsoft.com/office/drawing/2014/main" id="{6D2017A8-DBAC-4E45-B932-993DD9816BC8}"/>
              </a:ext>
            </a:extLst>
          </p:cNvPr>
          <p:cNvSpPr txBox="1">
            <a:spLocks/>
          </p:cNvSpPr>
          <p:nvPr/>
        </p:nvSpPr>
        <p:spPr>
          <a:xfrm>
            <a:off x="784861" y="74990"/>
            <a:ext cx="1028699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Original</a:t>
            </a:r>
            <a:endParaRPr lang="en-US"/>
          </a:p>
        </p:txBody>
      </p:sp>
      <p:sp>
        <p:nvSpPr>
          <p:cNvPr id="12" name="Google Shape;869;p51">
            <a:extLst>
              <a:ext uri="{FF2B5EF4-FFF2-40B4-BE49-F238E27FC236}">
                <a16:creationId xmlns:a16="http://schemas.microsoft.com/office/drawing/2014/main" id="{AC633106-DEEE-42BE-ACE1-DA61FA256A00}"/>
              </a:ext>
            </a:extLst>
          </p:cNvPr>
          <p:cNvSpPr txBox="1">
            <a:spLocks/>
          </p:cNvSpPr>
          <p:nvPr/>
        </p:nvSpPr>
        <p:spPr>
          <a:xfrm>
            <a:off x="1187997" y="2400636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宮崎駿 </a:t>
            </a:r>
            <a:r>
              <a:rPr lang="en-US" altLang="zh-TW"/>
              <a:t>ver.</a:t>
            </a:r>
            <a:endParaRPr lang="en-US"/>
          </a:p>
        </p:txBody>
      </p:sp>
      <p:sp>
        <p:nvSpPr>
          <p:cNvPr id="13" name="Google Shape;869;p51">
            <a:extLst>
              <a:ext uri="{FF2B5EF4-FFF2-40B4-BE49-F238E27FC236}">
                <a16:creationId xmlns:a16="http://schemas.microsoft.com/office/drawing/2014/main" id="{FF81DB7E-E7C6-4CD9-8ADB-55F88846A941}"/>
              </a:ext>
            </a:extLst>
          </p:cNvPr>
          <p:cNvSpPr txBox="1">
            <a:spLocks/>
          </p:cNvSpPr>
          <p:nvPr/>
        </p:nvSpPr>
        <p:spPr>
          <a:xfrm>
            <a:off x="4644390" y="2400635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新海誠 </a:t>
            </a:r>
            <a:r>
              <a:rPr lang="en-US" altLang="zh-TW"/>
              <a:t>ver.</a:t>
            </a:r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C13F42-F8F0-4449-B7B7-8E77CC6BA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200" y="2732536"/>
            <a:ext cx="3406310" cy="2260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50927F7-8925-4B99-829F-46747462E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792" y="459902"/>
            <a:ext cx="2911347" cy="19407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E4B9E40-B557-410F-AA7C-D894D7777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2652" y="2732536"/>
            <a:ext cx="3406310" cy="2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238" y="1868974"/>
            <a:ext cx="3690000" cy="794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altLang="zh-TW"/>
              <a:t>Introduction</a:t>
            </a:r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914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Model</a:t>
            </a:r>
          </a:p>
          <a:p>
            <a:pPr marL="0" lvl="0" indent="0"/>
            <a:r>
              <a:rPr lang="en-US"/>
              <a:t>Architecture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/>
              <a:t>Train &amp; </a:t>
            </a:r>
            <a:r>
              <a:rPr lang="en-US"/>
              <a:t>Results</a:t>
            </a:r>
            <a:endParaRPr/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Loss &amp; Initialize</a:t>
            </a:r>
            <a:endParaRPr/>
          </a:p>
        </p:txBody>
      </p:sp>
      <p:sp>
        <p:nvSpPr>
          <p:cNvPr id="483" name="Google Shape;483;p32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title" idx="14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title" idx="15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5600593" y="545062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Results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EDDFA0-CC85-471D-BDB6-521C0EF3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03" y="406891"/>
            <a:ext cx="2658327" cy="1993745"/>
          </a:xfrm>
          <a:prstGeom prst="rect">
            <a:avLst/>
          </a:prstGeom>
        </p:spPr>
      </p:pic>
      <p:sp>
        <p:nvSpPr>
          <p:cNvPr id="10" name="Google Shape;869;p51">
            <a:extLst>
              <a:ext uri="{FF2B5EF4-FFF2-40B4-BE49-F238E27FC236}">
                <a16:creationId xmlns:a16="http://schemas.microsoft.com/office/drawing/2014/main" id="{6D2017A8-DBAC-4E45-B932-993DD9816BC8}"/>
              </a:ext>
            </a:extLst>
          </p:cNvPr>
          <p:cNvSpPr txBox="1">
            <a:spLocks/>
          </p:cNvSpPr>
          <p:nvPr/>
        </p:nvSpPr>
        <p:spPr>
          <a:xfrm>
            <a:off x="784861" y="74990"/>
            <a:ext cx="1028699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Original</a:t>
            </a:r>
            <a:endParaRPr lang="en-US"/>
          </a:p>
        </p:txBody>
      </p:sp>
      <p:sp>
        <p:nvSpPr>
          <p:cNvPr id="12" name="Google Shape;869;p51">
            <a:extLst>
              <a:ext uri="{FF2B5EF4-FFF2-40B4-BE49-F238E27FC236}">
                <a16:creationId xmlns:a16="http://schemas.microsoft.com/office/drawing/2014/main" id="{AC633106-DEEE-42BE-ACE1-DA61FA256A00}"/>
              </a:ext>
            </a:extLst>
          </p:cNvPr>
          <p:cNvSpPr txBox="1">
            <a:spLocks/>
          </p:cNvSpPr>
          <p:nvPr/>
        </p:nvSpPr>
        <p:spPr>
          <a:xfrm>
            <a:off x="1187997" y="2400636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宮崎駿 </a:t>
            </a:r>
            <a:r>
              <a:rPr lang="en-US" altLang="zh-TW"/>
              <a:t>ver.</a:t>
            </a:r>
            <a:endParaRPr lang="en-US"/>
          </a:p>
        </p:txBody>
      </p:sp>
      <p:sp>
        <p:nvSpPr>
          <p:cNvPr id="13" name="Google Shape;869;p51">
            <a:extLst>
              <a:ext uri="{FF2B5EF4-FFF2-40B4-BE49-F238E27FC236}">
                <a16:creationId xmlns:a16="http://schemas.microsoft.com/office/drawing/2014/main" id="{FF81DB7E-E7C6-4CD9-8ADB-55F88846A941}"/>
              </a:ext>
            </a:extLst>
          </p:cNvPr>
          <p:cNvSpPr txBox="1">
            <a:spLocks/>
          </p:cNvSpPr>
          <p:nvPr/>
        </p:nvSpPr>
        <p:spPr>
          <a:xfrm>
            <a:off x="4644390" y="2400635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新海誠 </a:t>
            </a:r>
            <a:r>
              <a:rPr lang="en-US" altLang="zh-TW"/>
              <a:t>ver.</a:t>
            </a:r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E65A1F-D095-4E8B-9A98-88632E49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583" y="2851565"/>
            <a:ext cx="3328199" cy="18627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9D7590-EA60-4E40-8574-B38CDD177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27" y="442151"/>
            <a:ext cx="3545143" cy="199374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84809E3-9D84-4B07-B140-178C8DFE6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77" y="2838551"/>
            <a:ext cx="3328199" cy="18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5600593" y="545062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Results</a:t>
            </a:r>
          </a:p>
        </p:txBody>
      </p:sp>
      <p:sp>
        <p:nvSpPr>
          <p:cNvPr id="10" name="Google Shape;869;p51">
            <a:extLst>
              <a:ext uri="{FF2B5EF4-FFF2-40B4-BE49-F238E27FC236}">
                <a16:creationId xmlns:a16="http://schemas.microsoft.com/office/drawing/2014/main" id="{6D2017A8-DBAC-4E45-B932-993DD9816BC8}"/>
              </a:ext>
            </a:extLst>
          </p:cNvPr>
          <p:cNvSpPr txBox="1">
            <a:spLocks/>
          </p:cNvSpPr>
          <p:nvPr/>
        </p:nvSpPr>
        <p:spPr>
          <a:xfrm>
            <a:off x="784861" y="74990"/>
            <a:ext cx="1028699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Original</a:t>
            </a:r>
            <a:endParaRPr lang="en-US"/>
          </a:p>
        </p:txBody>
      </p:sp>
      <p:sp>
        <p:nvSpPr>
          <p:cNvPr id="12" name="Google Shape;869;p51">
            <a:extLst>
              <a:ext uri="{FF2B5EF4-FFF2-40B4-BE49-F238E27FC236}">
                <a16:creationId xmlns:a16="http://schemas.microsoft.com/office/drawing/2014/main" id="{AC633106-DEEE-42BE-ACE1-DA61FA256A00}"/>
              </a:ext>
            </a:extLst>
          </p:cNvPr>
          <p:cNvSpPr txBox="1">
            <a:spLocks/>
          </p:cNvSpPr>
          <p:nvPr/>
        </p:nvSpPr>
        <p:spPr>
          <a:xfrm>
            <a:off x="1187997" y="2400636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宮崎駿 </a:t>
            </a:r>
            <a:r>
              <a:rPr lang="en-US" altLang="zh-TW"/>
              <a:t>ver.</a:t>
            </a:r>
            <a:endParaRPr lang="en-US"/>
          </a:p>
        </p:txBody>
      </p:sp>
      <p:sp>
        <p:nvSpPr>
          <p:cNvPr id="13" name="Google Shape;869;p51">
            <a:extLst>
              <a:ext uri="{FF2B5EF4-FFF2-40B4-BE49-F238E27FC236}">
                <a16:creationId xmlns:a16="http://schemas.microsoft.com/office/drawing/2014/main" id="{FF81DB7E-E7C6-4CD9-8ADB-55F88846A941}"/>
              </a:ext>
            </a:extLst>
          </p:cNvPr>
          <p:cNvSpPr txBox="1">
            <a:spLocks/>
          </p:cNvSpPr>
          <p:nvPr/>
        </p:nvSpPr>
        <p:spPr>
          <a:xfrm>
            <a:off x="4644390" y="2400635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新海誠 </a:t>
            </a:r>
            <a:r>
              <a:rPr lang="en-US" altLang="zh-TW"/>
              <a:t>ver.</a:t>
            </a:r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881F05-2A46-492E-8046-96B575B9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1" y="2833542"/>
            <a:ext cx="3171255" cy="17749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6CBBF7-DAF2-41DE-81E9-608AA9DA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997" y="482762"/>
            <a:ext cx="3156097" cy="177495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DD4DA61-8498-467B-8755-FD06D5020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2833541"/>
            <a:ext cx="3171256" cy="17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5;p51">
            <a:extLst>
              <a:ext uri="{FF2B5EF4-FFF2-40B4-BE49-F238E27FC236}">
                <a16:creationId xmlns:a16="http://schemas.microsoft.com/office/drawing/2014/main" id="{0F5D8408-C731-4A52-AA0B-512036910A42}"/>
              </a:ext>
            </a:extLst>
          </p:cNvPr>
          <p:cNvSpPr txBox="1">
            <a:spLocks/>
          </p:cNvSpPr>
          <p:nvPr/>
        </p:nvSpPr>
        <p:spPr>
          <a:xfrm>
            <a:off x="5600593" y="545062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zh-TW"/>
              <a:t>Results</a:t>
            </a:r>
          </a:p>
        </p:txBody>
      </p:sp>
      <p:sp>
        <p:nvSpPr>
          <p:cNvPr id="10" name="Google Shape;869;p51">
            <a:extLst>
              <a:ext uri="{FF2B5EF4-FFF2-40B4-BE49-F238E27FC236}">
                <a16:creationId xmlns:a16="http://schemas.microsoft.com/office/drawing/2014/main" id="{6D2017A8-DBAC-4E45-B932-993DD9816BC8}"/>
              </a:ext>
            </a:extLst>
          </p:cNvPr>
          <p:cNvSpPr txBox="1">
            <a:spLocks/>
          </p:cNvSpPr>
          <p:nvPr/>
        </p:nvSpPr>
        <p:spPr>
          <a:xfrm>
            <a:off x="784861" y="74990"/>
            <a:ext cx="1028699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Original</a:t>
            </a:r>
            <a:endParaRPr lang="en-US"/>
          </a:p>
        </p:txBody>
      </p:sp>
      <p:sp>
        <p:nvSpPr>
          <p:cNvPr id="12" name="Google Shape;869;p51">
            <a:extLst>
              <a:ext uri="{FF2B5EF4-FFF2-40B4-BE49-F238E27FC236}">
                <a16:creationId xmlns:a16="http://schemas.microsoft.com/office/drawing/2014/main" id="{AC633106-DEEE-42BE-ACE1-DA61FA256A00}"/>
              </a:ext>
            </a:extLst>
          </p:cNvPr>
          <p:cNvSpPr txBox="1">
            <a:spLocks/>
          </p:cNvSpPr>
          <p:nvPr/>
        </p:nvSpPr>
        <p:spPr>
          <a:xfrm>
            <a:off x="1187997" y="2400636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宮崎駿 </a:t>
            </a:r>
            <a:r>
              <a:rPr lang="en-US" altLang="zh-TW"/>
              <a:t>ver.</a:t>
            </a:r>
            <a:endParaRPr lang="en-US"/>
          </a:p>
        </p:txBody>
      </p:sp>
      <p:sp>
        <p:nvSpPr>
          <p:cNvPr id="13" name="Google Shape;869;p51">
            <a:extLst>
              <a:ext uri="{FF2B5EF4-FFF2-40B4-BE49-F238E27FC236}">
                <a16:creationId xmlns:a16="http://schemas.microsoft.com/office/drawing/2014/main" id="{FF81DB7E-E7C6-4CD9-8ADB-55F88846A941}"/>
              </a:ext>
            </a:extLst>
          </p:cNvPr>
          <p:cNvSpPr txBox="1">
            <a:spLocks/>
          </p:cNvSpPr>
          <p:nvPr/>
        </p:nvSpPr>
        <p:spPr>
          <a:xfrm>
            <a:off x="4644390" y="2400635"/>
            <a:ext cx="1326603" cy="33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zh-TW" altLang="en-US"/>
              <a:t>新海誠 </a:t>
            </a:r>
            <a:r>
              <a:rPr lang="en-US" altLang="zh-TW"/>
              <a:t>ver.</a:t>
            </a:r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47806A-7219-4B8C-A07D-02B78C88B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2893513"/>
            <a:ext cx="3046133" cy="17049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A91122-4152-419C-A5BD-7D4C774E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99" y="424641"/>
            <a:ext cx="3436259" cy="193289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EC0B84-1491-4E67-834F-A46605D2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824" y="2896894"/>
            <a:ext cx="3046134" cy="1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CB7BB4-75B5-4679-A1B9-45ED2D8E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76" y="3289110"/>
            <a:ext cx="3003401" cy="8672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F70FEE-47EF-4567-A3B9-C7D86332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77" y="4549463"/>
            <a:ext cx="2154641" cy="594037"/>
          </a:xfrm>
          <a:prstGeom prst="rect">
            <a:avLst/>
          </a:prstGeom>
        </p:spPr>
      </p:pic>
      <p:sp>
        <p:nvSpPr>
          <p:cNvPr id="1078" name="Google Shape;1078;p58"/>
          <p:cNvSpPr txBox="1">
            <a:spLocks noGrp="1"/>
          </p:cNvSpPr>
          <p:nvPr>
            <p:ph type="title"/>
          </p:nvPr>
        </p:nvSpPr>
        <p:spPr>
          <a:xfrm>
            <a:off x="2629940" y="917214"/>
            <a:ext cx="3884100" cy="3309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br>
              <a:rPr lang="en"/>
            </a:br>
            <a:r>
              <a:rPr lang="en-US"/>
              <a:t>F</a:t>
            </a:r>
            <a:r>
              <a:rPr lang="en"/>
              <a:t>or</a:t>
            </a:r>
            <a:br>
              <a:rPr lang="en"/>
            </a:br>
            <a:r>
              <a:rPr lang="en"/>
              <a:t>List</a:t>
            </a:r>
            <a:r>
              <a:rPr lang="en-US"/>
              <a:t>ening</a:t>
            </a:r>
            <a:endParaRPr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9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/>
              <a:t>Introduction</a:t>
            </a:r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Cartoon GAN</a:t>
            </a:r>
            <a:endParaRPr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08F6A7-776E-4900-86F3-53FEC8F4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90" y="2119179"/>
            <a:ext cx="3445167" cy="2296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4AD451-44C3-49D0-99EF-45A263D0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57" y="2119179"/>
            <a:ext cx="3460185" cy="2296583"/>
          </a:xfrm>
          <a:prstGeom prst="rect">
            <a:avLst/>
          </a:prstGeom>
        </p:spPr>
      </p:pic>
      <p:sp>
        <p:nvSpPr>
          <p:cNvPr id="20" name="Google Shape;868;p51">
            <a:extLst>
              <a:ext uri="{FF2B5EF4-FFF2-40B4-BE49-F238E27FC236}">
                <a16:creationId xmlns:a16="http://schemas.microsoft.com/office/drawing/2014/main" id="{47F9432B-3E5D-49D1-B27B-9BF1E9E4EF3C}"/>
              </a:ext>
            </a:extLst>
          </p:cNvPr>
          <p:cNvSpPr txBox="1">
            <a:spLocks/>
          </p:cNvSpPr>
          <p:nvPr/>
        </p:nvSpPr>
        <p:spPr>
          <a:xfrm>
            <a:off x="765682" y="993593"/>
            <a:ext cx="2149148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000"/>
              <a:t>CVPR 2018</a:t>
            </a:r>
          </a:p>
        </p:txBody>
      </p:sp>
      <p:sp>
        <p:nvSpPr>
          <p:cNvPr id="21" name="Google Shape;869;p51">
            <a:extLst>
              <a:ext uri="{FF2B5EF4-FFF2-40B4-BE49-F238E27FC236}">
                <a16:creationId xmlns:a16="http://schemas.microsoft.com/office/drawing/2014/main" id="{E5B87AF4-5178-4735-B63B-4CC7DED6D200}"/>
              </a:ext>
            </a:extLst>
          </p:cNvPr>
          <p:cNvSpPr txBox="1">
            <a:spLocks/>
          </p:cNvSpPr>
          <p:nvPr/>
        </p:nvSpPr>
        <p:spPr>
          <a:xfrm>
            <a:off x="1717560" y="1303330"/>
            <a:ext cx="6352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zh-TW"/>
              <a:t>CartoonGAN: generative adversarial networks for photo cartoonization</a:t>
            </a:r>
          </a:p>
          <a:p>
            <a:pPr algn="l"/>
            <a:r>
              <a:rPr lang="en-US" altLang="zh-TW"/>
              <a:t>	by Yang Chen,Yu-Kun Lai,Yong-Jin Liu</a:t>
            </a:r>
          </a:p>
          <a:p>
            <a:pPr algn="l"/>
            <a:endParaRPr lang="en-US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872082AC-EF39-4FDC-8592-EBAA87EDEFDA}"/>
              </a:ext>
            </a:extLst>
          </p:cNvPr>
          <p:cNvSpPr/>
          <p:nvPr/>
        </p:nvSpPr>
        <p:spPr>
          <a:xfrm>
            <a:off x="4090987" y="3038475"/>
            <a:ext cx="962025" cy="5727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7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/>
              <a:t>Cartoon GAN</a:t>
            </a:r>
            <a:endParaRPr/>
          </a:p>
        </p:txBody>
      </p:sp>
      <p:sp>
        <p:nvSpPr>
          <p:cNvPr id="769" name="Google Shape;769;p48"/>
          <p:cNvSpPr txBox="1">
            <a:spLocks noGrp="1"/>
          </p:cNvSpPr>
          <p:nvPr>
            <p:ph type="subTitle" idx="1"/>
          </p:nvPr>
        </p:nvSpPr>
        <p:spPr>
          <a:xfrm>
            <a:off x="1769561" y="3858197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Funtion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3"/>
          </p:nvPr>
        </p:nvSpPr>
        <p:spPr>
          <a:xfrm>
            <a:off x="5037364" y="383914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Initialization</a:t>
            </a:r>
            <a:endParaRPr/>
          </a:p>
        </p:txBody>
      </p:sp>
      <p:sp>
        <p:nvSpPr>
          <p:cNvPr id="773" name="Google Shape;773;p48"/>
          <p:cNvSpPr txBox="1">
            <a:spLocks noGrp="1"/>
          </p:cNvSpPr>
          <p:nvPr>
            <p:ph type="subTitle" idx="5"/>
          </p:nvPr>
        </p:nvSpPr>
        <p:spPr>
          <a:xfrm>
            <a:off x="4875639" y="2008027"/>
            <a:ext cx="2809575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Animator style</a:t>
            </a:r>
          </a:p>
        </p:txBody>
      </p:sp>
      <p:sp>
        <p:nvSpPr>
          <p:cNvPr id="775" name="Google Shape;775;p48"/>
          <p:cNvSpPr txBox="1">
            <a:spLocks noGrp="1"/>
          </p:cNvSpPr>
          <p:nvPr>
            <p:ph type="subTitle" idx="7"/>
          </p:nvPr>
        </p:nvSpPr>
        <p:spPr>
          <a:xfrm>
            <a:off x="1769561" y="2057012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Data set</a:t>
            </a:r>
          </a:p>
        </p:txBody>
      </p:sp>
      <p:sp>
        <p:nvSpPr>
          <p:cNvPr id="777" name="Google Shape;777;p48"/>
          <p:cNvSpPr/>
          <p:nvPr/>
        </p:nvSpPr>
        <p:spPr>
          <a:xfrm>
            <a:off x="5884277" y="2920460"/>
            <a:ext cx="792300" cy="79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8"/>
          <p:cNvSpPr/>
          <p:nvPr/>
        </p:nvSpPr>
        <p:spPr>
          <a:xfrm>
            <a:off x="2601102" y="1081412"/>
            <a:ext cx="792300" cy="79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8"/>
          <p:cNvSpPr/>
          <p:nvPr/>
        </p:nvSpPr>
        <p:spPr>
          <a:xfrm>
            <a:off x="5842509" y="1008114"/>
            <a:ext cx="792300" cy="79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8"/>
          <p:cNvSpPr/>
          <p:nvPr/>
        </p:nvSpPr>
        <p:spPr>
          <a:xfrm>
            <a:off x="2616450" y="2920460"/>
            <a:ext cx="792300" cy="79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48"/>
          <p:cNvGrpSpPr/>
          <p:nvPr/>
        </p:nvGrpSpPr>
        <p:grpSpPr>
          <a:xfrm>
            <a:off x="6064401" y="3118071"/>
            <a:ext cx="435761" cy="396842"/>
            <a:chOff x="-40378075" y="3267450"/>
            <a:chExt cx="317425" cy="289075"/>
          </a:xfrm>
        </p:grpSpPr>
        <p:sp>
          <p:nvSpPr>
            <p:cNvPr id="782" name="Google Shape;782;p48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8"/>
          <p:cNvGrpSpPr/>
          <p:nvPr/>
        </p:nvGrpSpPr>
        <p:grpSpPr>
          <a:xfrm>
            <a:off x="2800536" y="3099832"/>
            <a:ext cx="424000" cy="433186"/>
            <a:chOff x="-24353875" y="3147725"/>
            <a:chExt cx="289875" cy="296175"/>
          </a:xfrm>
        </p:grpSpPr>
        <p:sp>
          <p:nvSpPr>
            <p:cNvPr id="787" name="Google Shape;787;p48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8"/>
          <p:cNvGrpSpPr/>
          <p:nvPr/>
        </p:nvGrpSpPr>
        <p:grpSpPr>
          <a:xfrm>
            <a:off x="6043133" y="1195365"/>
            <a:ext cx="391055" cy="417788"/>
            <a:chOff x="-24370314" y="3491825"/>
            <a:chExt cx="328259" cy="350699"/>
          </a:xfrm>
        </p:grpSpPr>
        <p:sp>
          <p:nvSpPr>
            <p:cNvPr id="790" name="Google Shape;790;p48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-24370314" y="3491825"/>
              <a:ext cx="328259" cy="350699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5499A87-F51C-4115-B31E-A23A782771DE}"/>
              </a:ext>
            </a:extLst>
          </p:cNvPr>
          <p:cNvGrpSpPr/>
          <p:nvPr/>
        </p:nvGrpSpPr>
        <p:grpSpPr>
          <a:xfrm>
            <a:off x="2770864" y="1241567"/>
            <a:ext cx="451012" cy="418842"/>
            <a:chOff x="2798938" y="3148530"/>
            <a:chExt cx="451012" cy="418842"/>
          </a:xfrm>
        </p:grpSpPr>
        <p:sp>
          <p:nvSpPr>
            <p:cNvPr id="793" name="Google Shape;793;p48"/>
            <p:cNvSpPr/>
            <p:nvPr/>
          </p:nvSpPr>
          <p:spPr>
            <a:xfrm>
              <a:off x="2877462" y="3148530"/>
              <a:ext cx="260613" cy="1570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2798938" y="3277015"/>
              <a:ext cx="451012" cy="290357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44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2508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/>
              <a:t>Model</a:t>
            </a:r>
            <a:br>
              <a:rPr lang="en-US" altLang="zh-TW"/>
            </a:br>
            <a:r>
              <a:rPr lang="en-US" altLang="zh-TW"/>
              <a:t>Architecture</a:t>
            </a:r>
            <a:br>
              <a:rPr lang="en-US" altLang="zh-TW"/>
            </a:br>
            <a:endParaRPr lang="en-US" altLang="zh-TW"/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475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Generator</a:t>
            </a:r>
            <a:endParaRPr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0D5494-456C-47D0-9C92-1948D7FAA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" t="9351" r="711"/>
          <a:stretch/>
        </p:blipFill>
        <p:spPr>
          <a:xfrm>
            <a:off x="792480" y="1495512"/>
            <a:ext cx="7551420" cy="23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4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/>
              <a:t>Discriminator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506630-633F-445F-BBA9-B313F978B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" r="857"/>
          <a:stretch/>
        </p:blipFill>
        <p:spPr>
          <a:xfrm>
            <a:off x="929640" y="1905615"/>
            <a:ext cx="7452360" cy="16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3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933450" y="2261338"/>
            <a:ext cx="784859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/>
              <a:t>Loss &amp; Initialize</a:t>
            </a:r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0174983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8B4605"/>
      </a:dk1>
      <a:lt1>
        <a:srgbClr val="FFFFFF"/>
      </a:lt1>
      <a:dk2>
        <a:srgbClr val="AD6A2B"/>
      </a:dk2>
      <a:lt2>
        <a:srgbClr val="DDA980"/>
      </a:lt2>
      <a:accent1>
        <a:srgbClr val="AD6A2B"/>
      </a:accent1>
      <a:accent2>
        <a:srgbClr val="DFBB9D"/>
      </a:accent2>
      <a:accent3>
        <a:srgbClr val="FAF3E8"/>
      </a:accent3>
      <a:accent4>
        <a:srgbClr val="C7955D"/>
      </a:accent4>
      <a:accent5>
        <a:srgbClr val="FAF3E8"/>
      </a:accent5>
      <a:accent6>
        <a:srgbClr val="AD6A2B"/>
      </a:accent6>
      <a:hlink>
        <a:srgbClr val="8B46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191</Words>
  <Application>Microsoft Office PowerPoint</Application>
  <PresentationFormat>如螢幕大小 (16:9)</PresentationFormat>
  <Paragraphs>72</Paragraphs>
  <Slides>23</Slides>
  <Notes>23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Open Sans</vt:lpstr>
      <vt:lpstr>新細明體</vt:lpstr>
      <vt:lpstr>Josefin Sans</vt:lpstr>
      <vt:lpstr>微軟正黑體</vt:lpstr>
      <vt:lpstr>Arial</vt:lpstr>
      <vt:lpstr>Aquatic and Physical Therapy Center by Slidesgo</vt:lpstr>
      <vt:lpstr>The Implement of Cartoon GAN</vt:lpstr>
      <vt:lpstr>Agenda</vt:lpstr>
      <vt:lpstr>Introduction</vt:lpstr>
      <vt:lpstr>Cartoon GAN</vt:lpstr>
      <vt:lpstr>Cartoon GAN</vt:lpstr>
      <vt:lpstr>Model Architecture </vt:lpstr>
      <vt:lpstr>Generator</vt:lpstr>
      <vt:lpstr>Discriminator</vt:lpstr>
      <vt:lpstr>Loss &amp; Initialize</vt:lpstr>
      <vt:lpstr>PowerPoint 簡報</vt:lpstr>
      <vt:lpstr>PowerPoint 簡報</vt:lpstr>
      <vt:lpstr>Training &amp; Results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Implement of Cartoon GAN</dc:title>
  <cp:lastModifiedBy>Barry Liu</cp:lastModifiedBy>
  <cp:revision>18</cp:revision>
  <dcterms:modified xsi:type="dcterms:W3CDTF">2022-05-18T03:49:16Z</dcterms:modified>
</cp:coreProperties>
</file>